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  <p:sldMasterId id="2147483810" r:id="rId2"/>
    <p:sldMasterId id="2147483822" r:id="rId3"/>
    <p:sldMasterId id="2147483846" r:id="rId4"/>
  </p:sldMasterIdLst>
  <p:notesMasterIdLst>
    <p:notesMasterId r:id="rId33"/>
  </p:notesMasterIdLst>
  <p:sldIdLst>
    <p:sldId id="281" r:id="rId5"/>
    <p:sldId id="261" r:id="rId6"/>
    <p:sldId id="284" r:id="rId7"/>
    <p:sldId id="265" r:id="rId8"/>
    <p:sldId id="285" r:id="rId9"/>
    <p:sldId id="263" r:id="rId10"/>
    <p:sldId id="286" r:id="rId11"/>
    <p:sldId id="287" r:id="rId12"/>
    <p:sldId id="266" r:id="rId13"/>
    <p:sldId id="296" r:id="rId14"/>
    <p:sldId id="297" r:id="rId15"/>
    <p:sldId id="298" r:id="rId16"/>
    <p:sldId id="268" r:id="rId17"/>
    <p:sldId id="290" r:id="rId18"/>
    <p:sldId id="292" r:id="rId19"/>
    <p:sldId id="293" r:id="rId20"/>
    <p:sldId id="294" r:id="rId21"/>
    <p:sldId id="295" r:id="rId22"/>
    <p:sldId id="299" r:id="rId23"/>
    <p:sldId id="301" r:id="rId24"/>
    <p:sldId id="306" r:id="rId25"/>
    <p:sldId id="302" r:id="rId26"/>
    <p:sldId id="305" r:id="rId27"/>
    <p:sldId id="300" r:id="rId28"/>
    <p:sldId id="304" r:id="rId29"/>
    <p:sldId id="303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FF00"/>
    <a:srgbClr val="5DD5FF"/>
    <a:srgbClr val="1F70A7"/>
    <a:srgbClr val="2B669B"/>
    <a:srgbClr val="42DECB"/>
    <a:srgbClr val="334A93"/>
    <a:srgbClr val="669900"/>
    <a:srgbClr val="66FF33"/>
    <a:srgbClr val="2195A5"/>
    <a:srgbClr val="2F599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6" autoAdjust="0"/>
    <p:restoredTop sz="94991"/>
  </p:normalViewPr>
  <p:slideViewPr>
    <p:cSldViewPr snapToGrid="0">
      <p:cViewPr varScale="1">
        <p:scale>
          <a:sx n="64" d="100"/>
          <a:sy n="64" d="100"/>
        </p:scale>
        <p:origin x="-72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er\Desktop\CGU\SD\presentation%20pictures\3_Iteration_PlanningPoker.xlsx%20(1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er\Desktop\CGU\SD\1st%20milesto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 Chart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1715042650918638"/>
          <c:y val="0.23116826718681294"/>
          <c:w val="0.84396062992125898"/>
          <c:h val="0.56513156167979062"/>
        </c:manualLayout>
      </c:layout>
      <c:lineChart>
        <c:grouping val="standard"/>
        <c:ser>
          <c:idx val="0"/>
          <c:order val="0"/>
          <c:tx>
            <c:v>Predicted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'3 Predict-Actual'!$A$2:$A$12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15.875000000000004</c:v>
                </c:pt>
                <c:pt idx="6">
                  <c:v>15.875000000000004</c:v>
                </c:pt>
                <c:pt idx="7">
                  <c:v>15.75</c:v>
                </c:pt>
                <c:pt idx="8">
                  <c:v>9.8750000000000036</c:v>
                </c:pt>
                <c:pt idx="9">
                  <c:v>6</c:v>
                </c:pt>
                <c:pt idx="1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841-4400-B804-309859F44910}"/>
            </c:ext>
          </c:extLst>
        </c:ser>
        <c:ser>
          <c:idx val="1"/>
          <c:order val="1"/>
          <c:tx>
            <c:v>Actual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'3 Predict-Actual'!$B$2:$B$12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15.875000000000004</c:v>
                </c:pt>
                <c:pt idx="6">
                  <c:v>15.875000000000004</c:v>
                </c:pt>
                <c:pt idx="7">
                  <c:v>16.979999999999993</c:v>
                </c:pt>
                <c:pt idx="8">
                  <c:v>16.979999999999993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841-4400-B804-309859F44910}"/>
            </c:ext>
          </c:extLst>
        </c:ser>
        <c:ser>
          <c:idx val="2"/>
          <c:order val="2"/>
          <c:tx>
            <c:v>Expected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'3 Predict-Actual'!$C$2:$C$12</c:f>
              <c:numCache>
                <c:formatCode>General</c:formatCode>
                <c:ptCount val="11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841-4400-B804-309859F44910}"/>
            </c:ext>
          </c:extLst>
        </c:ser>
        <c:dLbls/>
        <c:marker val="1"/>
        <c:axId val="148078976"/>
        <c:axId val="51970432"/>
      </c:lineChart>
      <c:catAx>
        <c:axId val="148078976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calendar days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70432"/>
        <c:crosses val="autoZero"/>
        <c:auto val="1"/>
        <c:lblAlgn val="ctr"/>
        <c:lblOffset val="100"/>
      </c:catAx>
      <c:valAx>
        <c:axId val="519704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work days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78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261329833770791"/>
          <c:y val="0.10468700787401575"/>
          <c:w val="0.54588451443569563"/>
          <c:h val="7.0312992125984408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 Chart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11715048118985125"/>
          <c:y val="0.22537500000000005"/>
          <c:w val="0.84396062992125931"/>
          <c:h val="0.56513156167979051"/>
        </c:manualLayout>
      </c:layout>
      <c:lineChart>
        <c:grouping val="standard"/>
        <c:ser>
          <c:idx val="1"/>
          <c:order val="0"/>
          <c:tx>
            <c:v>Actual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'3 Predict-Actual'!$A$2:$A$12</c:f>
              <c:numCache>
                <c:formatCode>General</c:formatCode>
                <c:ptCount val="11"/>
                <c:pt idx="0">
                  <c:v>20</c:v>
                </c:pt>
                <c:pt idx="1">
                  <c:v>19</c:v>
                </c:pt>
                <c:pt idx="2">
                  <c:v>18.375</c:v>
                </c:pt>
                <c:pt idx="3">
                  <c:v>17.875</c:v>
                </c:pt>
                <c:pt idx="4">
                  <c:v>17</c:v>
                </c:pt>
                <c:pt idx="5">
                  <c:v>15.875000000000002</c:v>
                </c:pt>
                <c:pt idx="6">
                  <c:v>15.875000000000002</c:v>
                </c:pt>
                <c:pt idx="7">
                  <c:v>16.979999999999997</c:v>
                </c:pt>
                <c:pt idx="8">
                  <c:v>16.979999999999997</c:v>
                </c:pt>
                <c:pt idx="9">
                  <c:v>10</c:v>
                </c:pt>
                <c:pt idx="1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37-4C75-AA6A-FFDFFCE9DC36}"/>
            </c:ext>
          </c:extLst>
        </c:ser>
        <c:ser>
          <c:idx val="2"/>
          <c:order val="1"/>
          <c:tx>
            <c:v>Expected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'3 Predict-Actual'!$B$2:$B$12</c:f>
              <c:numCache>
                <c:formatCode>General</c:formatCode>
                <c:ptCount val="11"/>
                <c:pt idx="0">
                  <c:v>20</c:v>
                </c:pt>
                <c:pt idx="1">
                  <c:v>18</c:v>
                </c:pt>
                <c:pt idx="2">
                  <c:v>16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4</c:v>
                </c:pt>
                <c:pt idx="9">
                  <c:v>2</c:v>
                </c:pt>
                <c:pt idx="1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37-4C75-AA6A-FFDFFCE9DC36}"/>
            </c:ext>
          </c:extLst>
        </c:ser>
        <c:dLbls/>
        <c:marker val="1"/>
        <c:axId val="129969536"/>
        <c:axId val="130004480"/>
      </c:lineChart>
      <c:catAx>
        <c:axId val="129969536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calendar days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04480"/>
        <c:crosses val="autoZero"/>
        <c:auto val="1"/>
        <c:lblAlgn val="ctr"/>
        <c:lblOffset val="100"/>
      </c:catAx>
      <c:valAx>
        <c:axId val="13000448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work days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6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261329833770789"/>
          <c:y val="0.10468700787401575"/>
          <c:w val="0.54588451443569563"/>
          <c:h val="7.0312992125984339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F270A-52B0-49E8-956F-31B25A2F58EA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00854-CD9C-40F4-A982-4F9FAA8234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427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71317-BC5A-4C72-A11D-CFFED3E893D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161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422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86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918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0478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3592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1302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1775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075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1121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540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860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5402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4804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0028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2414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860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86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346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086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426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7666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860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8716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00854-CD9C-40F4-A982-4F9FAA823495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105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84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291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181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76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486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819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127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4720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3602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7484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0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0848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0115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269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8987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1634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9720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5466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0226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438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5233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41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3598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30943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303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69016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616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73303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61215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1495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44510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8782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138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7483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1324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9714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54209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69373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21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530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8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279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358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560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33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28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554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935B-1D74-4568-95DE-A3E17A53A16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EEFD-3A39-4F24-BBF7-717745D1CA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69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11" Type="http://schemas.microsoft.com/office/2007/relationships/hdphoto" Target="../media/hdphoto6.wdp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github.com/activities/hello-world/" TargetMode="External"/><Relationship Id="rId3" Type="http://schemas.openxmlformats.org/officeDocument/2006/relationships/hyperlink" Target="http://www.thehealthcarepeople.com/2015/02/16/top-three-challenges-healthcare-professionals-physicians/" TargetMode="External"/><Relationship Id="rId7" Type="http://schemas.openxmlformats.org/officeDocument/2006/relationships/hyperlink" Target="http://stackoverflow.com/questions/5788521/reading-a-csv-file-using-pyth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docs.python.org/2/howto/webservers.html" TargetMode="External"/><Relationship Id="rId5" Type="http://schemas.openxmlformats.org/officeDocument/2006/relationships/hyperlink" Target="https://www.djangoproject.com/" TargetMode="External"/><Relationship Id="rId10" Type="http://schemas.openxmlformats.org/officeDocument/2006/relationships/hyperlink" Target="https://www.python.org/about/success/" TargetMode="External"/><Relationship Id="rId4" Type="http://schemas.openxmlformats.org/officeDocument/2006/relationships/hyperlink" Target="https://docs.python.org/2/library/unittest.html" TargetMode="External"/><Relationship Id="rId9" Type="http://schemas.openxmlformats.org/officeDocument/2006/relationships/hyperlink" Target="http://lifehacker.com/5983680/how-the-heck-do-i-use-githu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openxmlformats.org/officeDocument/2006/relationships/image" Target="../media/image14.jpeg"/><Relationship Id="rId4" Type="http://schemas.openxmlformats.org/officeDocument/2006/relationships/image" Target="../media/image11.png"/><Relationship Id="rId9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9497" y="185979"/>
            <a:ext cx="9144000" cy="218695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sz="40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Software Development Class - IST 303 </a:t>
            </a:r>
            <a: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/>
            </a:r>
            <a:b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</a:br>
            <a:r>
              <a:rPr lang="en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Final</a:t>
            </a:r>
            <a:r>
              <a:rPr lang="en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 </a:t>
            </a:r>
            <a:r>
              <a:rPr lang="en" sz="36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Presentation</a:t>
            </a:r>
            <a: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/>
            </a:r>
            <a:br>
              <a:rPr lang="en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</a:br>
            <a:r>
              <a:rPr lang="en" sz="2700" dirty="0">
                <a:solidFill>
                  <a:schemeClr val="bg1"/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Professor Terry Ryan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Gila Breath 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264" y="2674955"/>
            <a:ext cx="6098466" cy="250279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Team #Penguins: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Jemin Gohil (aka Rico)</a:t>
            </a:r>
          </a:p>
          <a:p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Karthik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Manjunath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Kowalski)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Rohan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Sawant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Skipper)</a:t>
            </a:r>
          </a:p>
          <a:p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Soheil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Bouzari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(aka Private)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6500" b="90000" l="10000" r="90000">
                        <a14:backgroundMark x1="45313" y1="34167" x2="45313" y2="34167"/>
                        <a14:backgroundMark x1="69125" y1="43250" x2="69125" y2="43250"/>
                        <a14:backgroundMark x1="67563" y1="26167" x2="67563" y2="26167"/>
                        <a14:backgroundMark x1="66438" y1="49250" x2="66438" y2="4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245" y="4164413"/>
            <a:ext cx="3564367" cy="2673275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524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03220" y="4123791"/>
            <a:ext cx="3618529" cy="27138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xmlns="" val="3265662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322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970270" y="1319531"/>
          <a:ext cx="5993131" cy="2423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975">
                  <a:extLst>
                    <a:ext uri="{9D8B030D-6E8A-4147-A177-3AD203B41FA5}">
                      <a16:colId xmlns:a16="http://schemas.microsoft.com/office/drawing/2014/main" xmlns="" val="1799613398"/>
                    </a:ext>
                  </a:extLst>
                </a:gridCol>
                <a:gridCol w="3637210">
                  <a:extLst>
                    <a:ext uri="{9D8B030D-6E8A-4147-A177-3AD203B41FA5}">
                      <a16:colId xmlns:a16="http://schemas.microsoft.com/office/drawing/2014/main" xmlns="" val="2261041368"/>
                    </a:ext>
                  </a:extLst>
                </a:gridCol>
                <a:gridCol w="1062231">
                  <a:extLst>
                    <a:ext uri="{9D8B030D-6E8A-4147-A177-3AD203B41FA5}">
                      <a16:colId xmlns:a16="http://schemas.microsoft.com/office/drawing/2014/main" xmlns="" val="3291410203"/>
                    </a:ext>
                  </a:extLst>
                </a:gridCol>
                <a:gridCol w="549715">
                  <a:extLst>
                    <a:ext uri="{9D8B030D-6E8A-4147-A177-3AD203B41FA5}">
                      <a16:colId xmlns:a16="http://schemas.microsoft.com/office/drawing/2014/main" xmlns="" val="2945751332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2: Registration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0441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0926981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Making the Applicant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 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20546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Adding Transformations to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4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6285797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logic for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Jemin/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3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898095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common functions for the Applicant 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5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7849958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Connecting the Registration 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414152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Testing the logic, 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1.5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32358436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85512" y="1319532"/>
          <a:ext cx="5468527" cy="2398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218">
                  <a:extLst>
                    <a:ext uri="{9D8B030D-6E8A-4147-A177-3AD203B41FA5}">
                      <a16:colId xmlns:a16="http://schemas.microsoft.com/office/drawing/2014/main" xmlns="" val="3321793694"/>
                    </a:ext>
                  </a:extLst>
                </a:gridCol>
                <a:gridCol w="3330950">
                  <a:extLst>
                    <a:ext uri="{9D8B030D-6E8A-4147-A177-3AD203B41FA5}">
                      <a16:colId xmlns:a16="http://schemas.microsoft.com/office/drawing/2014/main" xmlns="" val="79520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329340413"/>
                    </a:ext>
                  </a:extLst>
                </a:gridCol>
                <a:gridCol w="533399">
                  <a:extLst>
                    <a:ext uri="{9D8B030D-6E8A-4147-A177-3AD203B41FA5}">
                      <a16:colId xmlns:a16="http://schemas.microsoft.com/office/drawing/2014/main" xmlns="" val="1316389530"/>
                    </a:ext>
                  </a:extLst>
                </a:gridCol>
              </a:tblGrid>
              <a:tr h="20639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User Story 1: Choosing the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89689882"/>
                  </a:ext>
                </a:extLst>
              </a:tr>
              <a:tr h="21018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39385656"/>
                  </a:ext>
                </a:extLst>
              </a:tr>
              <a:tr h="403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date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40479114"/>
                  </a:ext>
                </a:extLst>
              </a:tr>
              <a:tr h="513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logic of choosing the date: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227179412"/>
                  </a:ext>
                </a:extLst>
              </a:tr>
              <a:tr h="34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Connecting the choosing date 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76909330"/>
                  </a:ext>
                </a:extLst>
              </a:tr>
              <a:tr h="403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53165627"/>
                  </a:ext>
                </a:extLst>
              </a:tr>
              <a:tr h="2063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Common functions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17990636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6871" y="3913415"/>
          <a:ext cx="5462815" cy="2748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01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636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5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376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3: Application 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5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 Tasks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Developer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2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Creating the Common functions for reading/writing/updating the application status, Making the logic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8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Reading from the file and adding constraints for Age, Registration, Date Windows, Check Clearing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Connecting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 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5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Testing the logic: Testing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998027" y="3973285"/>
          <a:ext cx="5943601" cy="2735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84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793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41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16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940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User Story 4: Check-In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Task No.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Tasks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Creating the Common functions for reading/writing/updating the Check-In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Making the logic for providing the CSV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1.5 days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Connecting the read data to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Making the logic for moving data from UI to CSV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 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5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Testing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r>
                        <a:rPr lang="en-US" sz="1400" u="none" strike="noStrike" dirty="0">
                          <a:effectLst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3.5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3101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hred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322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28285982"/>
              </p:ext>
            </p:extLst>
          </p:nvPr>
        </p:nvGraphicFramePr>
        <p:xfrm>
          <a:off x="5893653" y="1661343"/>
          <a:ext cx="5993131" cy="2675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975">
                  <a:extLst>
                    <a:ext uri="{9D8B030D-6E8A-4147-A177-3AD203B41FA5}">
                      <a16:colId xmlns:a16="http://schemas.microsoft.com/office/drawing/2014/main" xmlns="" val="1799613398"/>
                    </a:ext>
                  </a:extLst>
                </a:gridCol>
                <a:gridCol w="3637210">
                  <a:extLst>
                    <a:ext uri="{9D8B030D-6E8A-4147-A177-3AD203B41FA5}">
                      <a16:colId xmlns:a16="http://schemas.microsoft.com/office/drawing/2014/main" xmlns="" val="2261041368"/>
                    </a:ext>
                  </a:extLst>
                </a:gridCol>
                <a:gridCol w="1062231">
                  <a:extLst>
                    <a:ext uri="{9D8B030D-6E8A-4147-A177-3AD203B41FA5}">
                      <a16:colId xmlns:a16="http://schemas.microsoft.com/office/drawing/2014/main" xmlns="" val="3291410203"/>
                    </a:ext>
                  </a:extLst>
                </a:gridCol>
                <a:gridCol w="549715">
                  <a:extLst>
                    <a:ext uri="{9D8B030D-6E8A-4147-A177-3AD203B41FA5}">
                      <a16:colId xmlns:a16="http://schemas.microsoft.com/office/drawing/2014/main" xmlns="" val="2945751332"/>
                    </a:ext>
                  </a:extLst>
                </a:gridCol>
              </a:tblGrid>
              <a:tr h="2807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 Story 6: </a:t>
                      </a:r>
                      <a:r>
                        <a:rPr lang="en-US" sz="1400" u="none" strike="noStrike" baseline="0" dirty="0">
                          <a:effectLst/>
                        </a:rPr>
                        <a:t>Assignment to Tribe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0441013"/>
                  </a:ext>
                </a:extLst>
              </a:tr>
              <a:tr h="2807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09269818"/>
                  </a:ext>
                </a:extLst>
              </a:tr>
              <a:tr h="549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Making the Tribe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 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20546494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Making the logic of Assignment to Tribes: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3 hrs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89809565"/>
                  </a:ext>
                </a:extLst>
              </a:tr>
              <a:tr h="549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Connecting bunkhouse logic to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Karthik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784995842"/>
                  </a:ext>
                </a:extLst>
              </a:tr>
              <a:tr h="507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</a:p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the UI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414152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95441110"/>
              </p:ext>
            </p:extLst>
          </p:nvPr>
        </p:nvGraphicFramePr>
        <p:xfrm>
          <a:off x="272726" y="1661343"/>
          <a:ext cx="5468527" cy="266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218">
                  <a:extLst>
                    <a:ext uri="{9D8B030D-6E8A-4147-A177-3AD203B41FA5}">
                      <a16:colId xmlns:a16="http://schemas.microsoft.com/office/drawing/2014/main" xmlns="" val="3321793694"/>
                    </a:ext>
                  </a:extLst>
                </a:gridCol>
                <a:gridCol w="3330950">
                  <a:extLst>
                    <a:ext uri="{9D8B030D-6E8A-4147-A177-3AD203B41FA5}">
                      <a16:colId xmlns:a16="http://schemas.microsoft.com/office/drawing/2014/main" xmlns="" val="79520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329340413"/>
                    </a:ext>
                  </a:extLst>
                </a:gridCol>
                <a:gridCol w="533399">
                  <a:extLst>
                    <a:ext uri="{9D8B030D-6E8A-4147-A177-3AD203B41FA5}">
                      <a16:colId xmlns:a16="http://schemas.microsoft.com/office/drawing/2014/main" xmlns="" val="1316389530"/>
                    </a:ext>
                  </a:extLst>
                </a:gridCol>
              </a:tblGrid>
              <a:tr h="25682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User Story 5:</a:t>
                      </a:r>
                      <a:r>
                        <a:rPr lang="en-US" sz="1400" u="none" strike="noStrike" baseline="0" dirty="0">
                          <a:effectLst/>
                        </a:rPr>
                        <a:t> Assignment to Bunkhouse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5DD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89689882"/>
                  </a:ext>
                </a:extLst>
              </a:tr>
              <a:tr h="256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 No.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Task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Developer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39385656"/>
                  </a:ext>
                </a:extLst>
              </a:tr>
              <a:tr h="502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Bunkhouse class (Entity)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Making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Jemin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40479114"/>
                  </a:ext>
                </a:extLst>
              </a:tr>
              <a:tr h="748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Making the logic of Assignment to bunkhouses: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Connecting it to the CSV File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227179412"/>
                  </a:ext>
                </a:extLst>
              </a:tr>
              <a:tr h="397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Connecting the bunkhouse</a:t>
                      </a:r>
                      <a:r>
                        <a:rPr lang="en-US" sz="1400" u="none" strike="noStrike" baseline="0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</a:rPr>
                        <a:t>logic to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</a:rPr>
                        <a:t>hrs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76909330"/>
                  </a:ext>
                </a:extLst>
              </a:tr>
              <a:tr h="502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Testing the logic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Testing the 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Soheil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 days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5316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5264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276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Big Board (Our Actual Board)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5808" y="1109693"/>
            <a:ext cx="912886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326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424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Burn Down Chart (Iteration 3)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5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xmlns="" val="333757248"/>
              </p:ext>
            </p:extLst>
          </p:nvPr>
        </p:nvGraphicFramePr>
        <p:xfrm>
          <a:off x="2616502" y="1482500"/>
          <a:ext cx="6775269" cy="4552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447935" y="2256503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78181" y="1358943"/>
            <a:ext cx="1669577" cy="707886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We are not on track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5882" y="2514744"/>
            <a:ext cx="3776508" cy="27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356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9740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Burn Down Chart (Milestone 1)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5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447935" y="2256503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3042856523"/>
              </p:ext>
            </p:extLst>
          </p:nvPr>
        </p:nvGraphicFramePr>
        <p:xfrm>
          <a:off x="3032336" y="1231910"/>
          <a:ext cx="5974504" cy="4654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8594575" y="3906008"/>
            <a:ext cx="604684" cy="1032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49162" y="3082826"/>
            <a:ext cx="1669577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We are on track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0758" y="2179955"/>
            <a:ext cx="4137660" cy="275844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7750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4347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Milestone </a:t>
            </a:r>
            <a:r>
              <a:rPr lang="en-US" sz="54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2.0</a:t>
            </a:r>
            <a:endParaRPr lang="en-US" sz="5400" b="1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981708" y="1050900"/>
            <a:ext cx="2401887" cy="2420856"/>
            <a:chOff x="1322141" y="3944002"/>
            <a:chExt cx="2401887" cy="2420856"/>
          </a:xfrm>
        </p:grpSpPr>
        <p:pic>
          <p:nvPicPr>
            <p:cNvPr id="2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322141" y="4169582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2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9895" y="394400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4" name="Rectangle 23"/>
            <p:cNvSpPr/>
            <p:nvPr/>
          </p:nvSpPr>
          <p:spPr>
            <a:xfrm rot="243805">
              <a:off x="1442394" y="4368186"/>
              <a:ext cx="2172339" cy="1996672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4: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Cancellation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cancellation of application.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21404505">
            <a:off x="5437516" y="1032370"/>
            <a:ext cx="2401887" cy="2545706"/>
            <a:chOff x="4897870" y="3880500"/>
            <a:chExt cx="2401887" cy="2545706"/>
          </a:xfrm>
        </p:grpSpPr>
        <p:pic>
          <p:nvPicPr>
            <p:cNvPr id="26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0518">
              <a:off x="4897870" y="424339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27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94866" y="38805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7" name="Rectangle 36"/>
            <p:cNvSpPr/>
            <p:nvPr/>
          </p:nvSpPr>
          <p:spPr>
            <a:xfrm>
              <a:off x="4950778" y="4582868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5: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Refund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Refund amount based on cancellation date.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46422" y="3860882"/>
            <a:ext cx="2401887" cy="2486904"/>
            <a:chOff x="1084438" y="781942"/>
            <a:chExt cx="2401887" cy="2486904"/>
          </a:xfrm>
        </p:grpSpPr>
        <p:pic>
          <p:nvPicPr>
            <p:cNvPr id="39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084438" y="108603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0" name="Rectangle 39"/>
            <p:cNvSpPr/>
            <p:nvPr/>
          </p:nvSpPr>
          <p:spPr>
            <a:xfrm rot="243805">
              <a:off x="1174962" y="123551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7: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Bunkhouses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41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9732" y="78194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2" name="Group 41"/>
          <p:cNvGrpSpPr/>
          <p:nvPr/>
        </p:nvGrpSpPr>
        <p:grpSpPr>
          <a:xfrm>
            <a:off x="4942346" y="3980124"/>
            <a:ext cx="2401887" cy="2508332"/>
            <a:chOff x="3573650" y="1676400"/>
            <a:chExt cx="2401887" cy="2508332"/>
          </a:xfrm>
        </p:grpSpPr>
        <p:pic>
          <p:nvPicPr>
            <p:cNvPr id="43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31927">
              <a:off x="3573650" y="200191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44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95800" y="16764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9" name="Rectangle 48"/>
            <p:cNvSpPr/>
            <p:nvPr/>
          </p:nvSpPr>
          <p:spPr>
            <a:xfrm rot="21406335">
              <a:off x="3793144" y="2284565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8: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Tribes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rot="20770581">
            <a:off x="8819573" y="2654693"/>
            <a:ext cx="2401887" cy="2563025"/>
            <a:chOff x="5973527" y="2619200"/>
            <a:chExt cx="2401887" cy="2437112"/>
          </a:xfrm>
        </p:grpSpPr>
        <p:pic>
          <p:nvPicPr>
            <p:cNvPr id="51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2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3" name="Rectangle 52"/>
            <p:cNvSpPr/>
            <p:nvPr/>
          </p:nvSpPr>
          <p:spPr>
            <a:xfrm rot="957686">
              <a:off x="6080757" y="317000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10: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Maintenance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???.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6426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515374" y="266463"/>
            <a:ext cx="1067662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Continuous Integration: </a:t>
            </a:r>
            <a:r>
              <a:rPr lang="en-US" sz="36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</a:t>
            </a:r>
            <a:r>
              <a:rPr lang="en-US" sz="36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7375" y="1396104"/>
            <a:ext cx="10724894" cy="47643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sz="2400" b="1" u="sng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Link: </a:t>
            </a:r>
            <a:r>
              <a:rPr lang="en-IN" sz="24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https</a:t>
            </a:r>
            <a:r>
              <a:rPr lang="en-IN" sz="24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://bitbucket.org/Rohan9969/software_development_cgu/overview</a:t>
            </a:r>
            <a:endParaRPr lang="en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b="1" u="sng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commands: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IN" sz="240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gitclone</a:t>
            </a:r>
            <a:r>
              <a:rPr lang="en-IN" sz="24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 </a:t>
            </a:r>
            <a:r>
              <a:rPr lang="en-IN" sz="20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https://Rohan9969@bitbucket.org/Rohan9969/software_development_cgu.git</a:t>
            </a:r>
            <a:endParaRPr lang="en-US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pull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add 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commit –a –s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push origin master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Merge conflicts: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git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 checkout &lt;files creating conflict&gt;</a:t>
            </a:r>
            <a:endParaRPr lang="en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47098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236483"/>
            <a:ext cx="49815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509" y="1244184"/>
            <a:ext cx="10968393" cy="53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19448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718" y="1410346"/>
            <a:ext cx="9391650" cy="5324577"/>
          </a:xfrm>
          <a:prstGeom prst="rect">
            <a:avLst/>
          </a:prstGeom>
        </p:spPr>
      </p:pic>
      <p:sp useBgFill="1">
        <p:nvSpPr>
          <p:cNvPr id="3" name="TextBox 2"/>
          <p:cNvSpPr txBox="1"/>
          <p:nvPr/>
        </p:nvSpPr>
        <p:spPr>
          <a:xfrm>
            <a:off x="1765808" y="236483"/>
            <a:ext cx="498155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Version Control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7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89761" y="2185508"/>
            <a:ext cx="1279040" cy="4099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68801" y="1533618"/>
            <a:ext cx="231838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Start date 4</a:t>
            </a:r>
            <a:r>
              <a:rPr lang="en-US" sz="2000" b="1" baseline="30000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th</a:t>
            </a:r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 Sept 2016</a:t>
            </a:r>
          </a:p>
        </p:txBody>
      </p:sp>
      <p:cxnSp>
        <p:nvCxnSpPr>
          <p:cNvPr id="11" name="Straight Arrow Connector 10"/>
          <p:cNvCxnSpPr>
            <a:endCxn id="14" idx="1"/>
          </p:cNvCxnSpPr>
          <p:nvPr/>
        </p:nvCxnSpPr>
        <p:spPr>
          <a:xfrm flipV="1">
            <a:off x="1980082" y="3150119"/>
            <a:ext cx="1481960" cy="18367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62042" y="2796176"/>
            <a:ext cx="2318385" cy="70788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83 commits by me 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01639" y="233363"/>
            <a:ext cx="3149137" cy="1631216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80% of the work done in 20% of the time.. So much true for whole project and each individual as well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50269" y="1592749"/>
            <a:ext cx="2704778" cy="1144966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132977" y="1774973"/>
            <a:ext cx="1599183" cy="41053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669294" y="3828422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13349" y="3828422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3348" y="5731241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721088" y="5794050"/>
            <a:ext cx="1823059" cy="72807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8925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186363"/>
            <a:ext cx="552266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Refactoring : SRP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8</a:t>
            </a:r>
          </a:p>
        </p:txBody>
      </p:sp>
      <p:pic>
        <p:nvPicPr>
          <p:cNvPr id="16" name="Shape 13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7288474" y="1697703"/>
            <a:ext cx="4372072" cy="42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2"/>
          <p:cNvPicPr preferRelativeResize="0"/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842" y="3834890"/>
            <a:ext cx="5810740" cy="1091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775952" y="1381003"/>
            <a:ext cx="5684520" cy="2215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Creating objects with independent methods.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For example: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Class Applicant in applicant.py calls its own function </a:t>
            </a:r>
            <a:r>
              <a:rPr lang="en-US" sz="20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setApplicantId</a:t>
            </a: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() to set </a:t>
            </a:r>
            <a:r>
              <a:rPr lang="en-US" sz="20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applicant_id</a:t>
            </a: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. These objects are then used by their respective user stories only</a:t>
            </a:r>
            <a:endParaRPr lang="en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0837" y="5282415"/>
            <a:ext cx="37147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4063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4167" y="135647"/>
            <a:ext cx="3185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Agenda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1335286"/>
            <a:ext cx="4961231" cy="2156899"/>
            <a:chOff x="97272" y="1598135"/>
            <a:chExt cx="4961231" cy="2156899"/>
          </a:xfrm>
        </p:grpSpPr>
        <p:sp>
          <p:nvSpPr>
            <p:cNvPr id="16" name="TextBox 15"/>
            <p:cNvSpPr txBox="1"/>
            <p:nvPr/>
          </p:nvSpPr>
          <p:spPr>
            <a:xfrm>
              <a:off x="97272" y="3354924"/>
              <a:ext cx="49612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Reviews &amp; Take-away from Milestone 1.0</a:t>
              </a:r>
              <a:endPara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endParaRPr>
            </a:p>
          </p:txBody>
        </p:sp>
        <p:sp>
          <p:nvSpPr>
            <p:cNvPr id="4" name="Frame 3"/>
            <p:cNvSpPr/>
            <p:nvPr/>
          </p:nvSpPr>
          <p:spPr>
            <a:xfrm>
              <a:off x="1110443" y="1598135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07112" y="1180182"/>
            <a:ext cx="3605268" cy="2179925"/>
            <a:chOff x="7574009" y="1575109"/>
            <a:chExt cx="3605268" cy="2179925"/>
          </a:xfrm>
        </p:grpSpPr>
        <p:sp>
          <p:nvSpPr>
            <p:cNvPr id="18" name="TextBox 17"/>
            <p:cNvSpPr txBox="1"/>
            <p:nvPr/>
          </p:nvSpPr>
          <p:spPr>
            <a:xfrm>
              <a:off x="8603033" y="3354924"/>
              <a:ext cx="1547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User Stories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574009" y="1575109"/>
              <a:ext cx="3605268" cy="1570323"/>
              <a:chOff x="7838164" y="2028283"/>
              <a:chExt cx="4765643" cy="2386058"/>
            </a:xfrm>
          </p:grpSpPr>
          <p:sp>
            <p:nvSpPr>
              <p:cNvPr id="20" name="Frame 19"/>
              <p:cNvSpPr/>
              <p:nvPr/>
            </p:nvSpPr>
            <p:spPr>
              <a:xfrm>
                <a:off x="8655152" y="2028283"/>
                <a:ext cx="3131665" cy="2386058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ackgroundRemoval t="0" b="100000" l="0" r="99515">
                            <a14:foregroundMark x1="26861" y1="8430" x2="26861" y2="8430"/>
                            <a14:foregroundMark x1="26861" y1="6395" x2="26861" y2="63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838164" y="2259249"/>
                <a:ext cx="4765643" cy="2089862"/>
              </a:xfrm>
              <a:prstGeom prst="rect">
                <a:avLst/>
              </a:prstGeom>
            </p:spPr>
          </p:pic>
        </p:grpSp>
      </p:grpSp>
      <p:grpSp>
        <p:nvGrpSpPr>
          <p:cNvPr id="14" name="Group 13"/>
          <p:cNvGrpSpPr/>
          <p:nvPr/>
        </p:nvGrpSpPr>
        <p:grpSpPr>
          <a:xfrm>
            <a:off x="4722144" y="3815751"/>
            <a:ext cx="2411762" cy="2171889"/>
            <a:chOff x="4739486" y="4009589"/>
            <a:chExt cx="2411762" cy="2171889"/>
          </a:xfrm>
        </p:grpSpPr>
        <p:sp>
          <p:nvSpPr>
            <p:cNvPr id="30" name="Frame 29"/>
            <p:cNvSpPr/>
            <p:nvPr/>
          </p:nvSpPr>
          <p:spPr>
            <a:xfrm>
              <a:off x="4739486" y="4009589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98696" y="578136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endParaRPr>
            </a:p>
          </p:txBody>
        </p:sp>
        <p:sp>
          <p:nvSpPr>
            <p:cNvPr id="32" name="Frame 31"/>
            <p:cNvSpPr/>
            <p:nvPr/>
          </p:nvSpPr>
          <p:spPr>
            <a:xfrm>
              <a:off x="4739486" y="4025478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54761" y="3771326"/>
            <a:ext cx="2893677" cy="2508201"/>
            <a:chOff x="1154761" y="3771326"/>
            <a:chExt cx="2893677" cy="2508201"/>
          </a:xfrm>
        </p:grpSpPr>
        <p:grpSp>
          <p:nvGrpSpPr>
            <p:cNvPr id="13" name="Group 12"/>
            <p:cNvGrpSpPr/>
            <p:nvPr/>
          </p:nvGrpSpPr>
          <p:grpSpPr>
            <a:xfrm>
              <a:off x="1154761" y="3815751"/>
              <a:ext cx="2893677" cy="2463776"/>
              <a:chOff x="1153479" y="3993700"/>
              <a:chExt cx="2893677" cy="24637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53479" y="5749590"/>
                <a:ext cx="28936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Planning Poker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Estimation of project</a:t>
                </a:r>
              </a:p>
            </p:txBody>
          </p:sp>
          <p:sp>
            <p:nvSpPr>
              <p:cNvPr id="24" name="Frame 23"/>
              <p:cNvSpPr/>
              <p:nvPr/>
            </p:nvSpPr>
            <p:spPr>
              <a:xfrm>
                <a:off x="1275615" y="3993700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rame 26"/>
              <p:cNvSpPr/>
              <p:nvPr/>
            </p:nvSpPr>
            <p:spPr>
              <a:xfrm>
                <a:off x="1275615" y="4009589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 xmlns="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07405" y="3771326"/>
              <a:ext cx="2347621" cy="1650671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227880" y="3934864"/>
            <a:ext cx="3400290" cy="2607612"/>
            <a:chOff x="4227880" y="3934864"/>
            <a:chExt cx="3400290" cy="2607612"/>
          </a:xfrm>
        </p:grpSpPr>
        <p:sp>
          <p:nvSpPr>
            <p:cNvPr id="29" name="TextBox 28"/>
            <p:cNvSpPr txBox="1"/>
            <p:nvPr/>
          </p:nvSpPr>
          <p:spPr>
            <a:xfrm>
              <a:off x="4227880" y="5526813"/>
              <a:ext cx="34002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Big Board (Initial)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Changes during Iteration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Final Big Board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 xmlns="">
                    <a14:imgLayer r:embed="rId11">
                      <a14:imgEffect>
                        <a14:backgroundRemoval t="0" b="89978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814607" y="3934864"/>
              <a:ext cx="2162735" cy="1323594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8190262" y="3771326"/>
            <a:ext cx="2411762" cy="2156000"/>
            <a:chOff x="8190262" y="3771326"/>
            <a:chExt cx="2411762" cy="2156000"/>
          </a:xfrm>
        </p:grpSpPr>
        <p:grpSp>
          <p:nvGrpSpPr>
            <p:cNvPr id="15" name="Group 14"/>
            <p:cNvGrpSpPr/>
            <p:nvPr/>
          </p:nvGrpSpPr>
          <p:grpSpPr>
            <a:xfrm>
              <a:off x="8190262" y="3771326"/>
              <a:ext cx="2411762" cy="2156000"/>
              <a:chOff x="8190262" y="3771326"/>
              <a:chExt cx="2411762" cy="2156000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8480867" y="5527216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Milestone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2.0</a:t>
                </a:r>
                <a:endPara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endParaRPr>
              </a:p>
            </p:txBody>
          </p:sp>
          <p:sp>
            <p:nvSpPr>
              <p:cNvPr id="35" name="Frame 34"/>
              <p:cNvSpPr/>
              <p:nvPr/>
            </p:nvSpPr>
            <p:spPr>
              <a:xfrm>
                <a:off x="8190262" y="3771326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Frame 36"/>
              <p:cNvSpPr/>
              <p:nvPr/>
            </p:nvSpPr>
            <p:spPr>
              <a:xfrm>
                <a:off x="8190262" y="3787215"/>
                <a:ext cx="2411762" cy="1533113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 xmlns="">
                    <a14:imgLayer r:embed="rId13">
                      <a14:imgEffect>
                        <a14:backgroundRemoval t="0" b="97842" l="0" r="99308">
                          <a14:foregroundMark x1="24000" y1="75252" x2="24000" y2="75252"/>
                          <a14:foregroundMark x1="23000" y1="72158" x2="23000" y2="72158"/>
                          <a14:foregroundMark x1="29231" y1="68489" x2="29231" y2="68489"/>
                          <a14:foregroundMark x1="31385" y1="68489" x2="31385" y2="68489"/>
                          <a14:foregroundMark x1="37077" y1="69137" x2="37077" y2="81367"/>
                          <a14:foregroundMark x1="47000" y1="68489" x2="46538" y2="78273"/>
                          <a14:foregroundMark x1="15154" y1="74604" x2="15154" y2="86259"/>
                          <a14:foregroundMark x1="17231" y1="75252" x2="21462" y2="85612"/>
                          <a14:foregroundMark x1="25077" y1="77698" x2="25615" y2="85036"/>
                          <a14:foregroundMark x1="31385" y1="71583" x2="31385" y2="83813"/>
                          <a14:foregroundMark x1="58000" y1="64820" x2="62154" y2="72158"/>
                          <a14:foregroundMark x1="53846" y1="72158" x2="93538" y2="63022"/>
                          <a14:foregroundMark x1="61154" y1="64245" x2="95077" y2="58129"/>
                          <a14:foregroundMark x1="54385" y1="75252" x2="94077" y2="66043"/>
                          <a14:foregroundMark x1="87769" y1="69137" x2="94615" y2="67914"/>
                          <a14:foregroundMark x1="94077" y1="64245" x2="94615" y2="64820"/>
                          <a14:foregroundMark x1="94077" y1="58129" x2="94615" y2="703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223895" y="3814256"/>
              <a:ext cx="2305190" cy="1437505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849106" y="1277825"/>
            <a:ext cx="2987613" cy="2171889"/>
            <a:chOff x="1084077" y="1583145"/>
            <a:chExt cx="2987613" cy="2171889"/>
          </a:xfrm>
        </p:grpSpPr>
        <p:sp>
          <p:nvSpPr>
            <p:cNvPr id="45" name="TextBox 44"/>
            <p:cNvSpPr txBox="1"/>
            <p:nvPr/>
          </p:nvSpPr>
          <p:spPr>
            <a:xfrm>
              <a:off x="1084077" y="3354924"/>
              <a:ext cx="29876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Gathering Requirements</a:t>
              </a:r>
            </a:p>
          </p:txBody>
        </p:sp>
        <p:grpSp>
          <p:nvGrpSpPr>
            <p:cNvPr id="46" name="Group 6"/>
            <p:cNvGrpSpPr/>
            <p:nvPr/>
          </p:nvGrpSpPr>
          <p:grpSpPr>
            <a:xfrm>
              <a:off x="1275335" y="1583145"/>
              <a:ext cx="2411762" cy="1562287"/>
              <a:chOff x="955103" y="2035277"/>
              <a:chExt cx="2304291" cy="1638167"/>
            </a:xfrm>
          </p:grpSpPr>
          <p:sp>
            <p:nvSpPr>
              <p:cNvPr id="47" name="Frame 3"/>
              <p:cNvSpPr/>
              <p:nvPr/>
            </p:nvSpPr>
            <p:spPr>
              <a:xfrm>
                <a:off x="955103" y="2035277"/>
                <a:ext cx="2304291" cy="1607576"/>
              </a:xfrm>
              <a:prstGeom prst="frame">
                <a:avLst>
                  <a:gd name="adj1" fmla="val 69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8" name="Picture 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backgroundRemoval t="100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087843" y="2158850"/>
                <a:ext cx="1935578" cy="1514594"/>
              </a:xfrm>
              <a:prstGeom prst="rect">
                <a:avLst/>
              </a:prstGeom>
            </p:spPr>
          </p:pic>
        </p:grpSp>
      </p:grpSp>
      <p:pic>
        <p:nvPicPr>
          <p:cNvPr id="2051" name="Picture 3" descr="C:\Users\Acer\Desktop\download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218655" y="1469036"/>
            <a:ext cx="2004926" cy="12142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823959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186363"/>
            <a:ext cx="5652509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Refactoring : DRY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4870" y="1187548"/>
            <a:ext cx="8124208" cy="4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Creating a Common File for read/write/update/increment user id</a:t>
            </a:r>
          </a:p>
        </p:txBody>
      </p:sp>
      <p:pic>
        <p:nvPicPr>
          <p:cNvPr id="7" name="Shape 15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818933" y="3761052"/>
            <a:ext cx="4005182" cy="28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4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9817423" y="538108"/>
            <a:ext cx="1282560" cy="611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42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934870" y="2044611"/>
            <a:ext cx="1381157" cy="17022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088698" y="3934479"/>
            <a:ext cx="1073499" cy="4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CSV file</a:t>
            </a:r>
          </a:p>
        </p:txBody>
      </p:sp>
      <p:pic>
        <p:nvPicPr>
          <p:cNvPr id="13" name="Shape 146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5094509" y="2077631"/>
            <a:ext cx="1102610" cy="12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3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3295654" y="2140440"/>
            <a:ext cx="965976" cy="4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44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 rot="10800000">
            <a:off x="3295654" y="2846399"/>
            <a:ext cx="988239" cy="38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48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7503729" y="2140440"/>
            <a:ext cx="1042981" cy="48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49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 rot="10800000">
            <a:off x="7467832" y="2807476"/>
            <a:ext cx="1114774" cy="487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78115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0818" y="221493"/>
            <a:ext cx="808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Test-Driven Development</a:t>
            </a:r>
            <a:endParaRPr lang="en-US" sz="5400" b="1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xmlns="" val="348675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14:prism isContent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0818" y="221493"/>
            <a:ext cx="808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Test-Driven Development</a:t>
            </a:r>
            <a:endParaRPr lang="en-US" sz="5400" b="1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7174" y="4093799"/>
            <a:ext cx="25717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8675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14:prism isContent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170271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Bugs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9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975475"/>
              </p:ext>
            </p:extLst>
          </p:nvPr>
        </p:nvGraphicFramePr>
        <p:xfrm>
          <a:off x="576877" y="1406769"/>
          <a:ext cx="11084169" cy="4812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468">
                  <a:extLst>
                    <a:ext uri="{9D8B030D-6E8A-4147-A177-3AD203B41FA5}">
                      <a16:colId xmlns:a16="http://schemas.microsoft.com/office/drawing/2014/main" xmlns="" val="2485473252"/>
                    </a:ext>
                  </a:extLst>
                </a:gridCol>
                <a:gridCol w="4957609">
                  <a:extLst>
                    <a:ext uri="{9D8B030D-6E8A-4147-A177-3AD203B41FA5}">
                      <a16:colId xmlns:a16="http://schemas.microsoft.com/office/drawing/2014/main" xmlns="" val="4086075291"/>
                    </a:ext>
                  </a:extLst>
                </a:gridCol>
                <a:gridCol w="1025526">
                  <a:extLst>
                    <a:ext uri="{9D8B030D-6E8A-4147-A177-3AD203B41FA5}">
                      <a16:colId xmlns:a16="http://schemas.microsoft.com/office/drawing/2014/main" xmlns="" val="1953514694"/>
                    </a:ext>
                  </a:extLst>
                </a:gridCol>
                <a:gridCol w="892772">
                  <a:extLst>
                    <a:ext uri="{9D8B030D-6E8A-4147-A177-3AD203B41FA5}">
                      <a16:colId xmlns:a16="http://schemas.microsoft.com/office/drawing/2014/main" xmlns="" val="2100989328"/>
                    </a:ext>
                  </a:extLst>
                </a:gridCol>
                <a:gridCol w="943417">
                  <a:extLst>
                    <a:ext uri="{9D8B030D-6E8A-4147-A177-3AD203B41FA5}">
                      <a16:colId xmlns:a16="http://schemas.microsoft.com/office/drawing/2014/main" xmlns="" val="3921858352"/>
                    </a:ext>
                  </a:extLst>
                </a:gridCol>
                <a:gridCol w="2513377">
                  <a:extLst>
                    <a:ext uri="{9D8B030D-6E8A-4147-A177-3AD203B41FA5}">
                      <a16:colId xmlns:a16="http://schemas.microsoft.com/office/drawing/2014/main" xmlns="" val="3878047049"/>
                    </a:ext>
                  </a:extLst>
                </a:gridCol>
              </a:tblGrid>
              <a:tr h="431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Bug No.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Criticality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Status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Resolved by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Comments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090282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Applicant not falling in a particular slot also being displayed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Changed the getCsv code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675555112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Client/server connection lost randomly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handled the errors from client server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6410195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Data length not retrieved for a particular slot in the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Medium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maintaing different valible for length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951491163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Applicant age limit not recognizing (False true)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divided ages according to slots properly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65204631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Gender limit of 36 was buggy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Resolved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male and female for separate slots are made independent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59414424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Payment of $1000 and above being accepted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Jemin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made to accept only $1000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3606302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First and last name not taking space separated names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Soheil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modified transformations to accepted space separated names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0205692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Home button not there for clerk exit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added home button in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88079584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Applicant details for application status was being populated same as checkin which should not be the case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High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Karthik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dividing applicant and checkin list modular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6750253"/>
                  </a:ext>
                </a:extLst>
              </a:tr>
              <a:tr h="43134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Not converting date in proper format(MM-DD-YYYY)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Medium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Jemin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modified the code to python readable format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69246651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Multiline words in addresses are'nt being handled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Resolved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Rohan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made to accept multiline addresses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898078687"/>
                  </a:ext>
                </a:extLst>
              </a:tr>
              <a:tr h="220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User is is being hardcoded since clerk is the only user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Medium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Open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426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698768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4124847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Code and UI</a:t>
            </a:r>
          </a:p>
        </p:txBody>
      </p:sp>
      <p:sp>
        <p:nvSpPr>
          <p:cNvPr id="9" name="Donut 8"/>
          <p:cNvSpPr/>
          <p:nvPr/>
        </p:nvSpPr>
        <p:spPr>
          <a:xfrm>
            <a:off x="464022" y="186362"/>
            <a:ext cx="1249031" cy="1062145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8837" y="1484027"/>
            <a:ext cx="4552117" cy="32015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6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Lets got to UI and check it out</a:t>
            </a:r>
          </a:p>
        </p:txBody>
      </p:sp>
    </p:spTree>
    <p:extLst>
      <p:ext uri="{BB962C8B-B14F-4D97-AF65-F5344CB8AC3E}">
        <p14:creationId xmlns:p14="http://schemas.microsoft.com/office/powerpoint/2010/main" xmlns="" val="254703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13054" y="186363"/>
            <a:ext cx="359585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Challenges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1249031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7375" y="1396104"/>
            <a:ext cx="9734988" cy="43396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1. Everyone: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a. Estimation of time for user stories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b. </a:t>
            </a: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Making data for our testing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	c. Balancing of workload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2. Rohan/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Karthik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 Understanding the testing module – 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unittest</a:t>
            </a:r>
            <a:endParaRPr lang="en-US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Soheil</a:t>
            </a: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: Balance the workload with other courses – Understanding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Some actual project coding standards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/>
                <a:sym typeface="Arial"/>
              </a:rPr>
              <a:t>4. Jemin: Understanding the software development practices in actual   running application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25000"/>
            </a:pPr>
            <a:endParaRPr lang="en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277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5835" y="909694"/>
            <a:ext cx="2762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56325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>
        <p15:prstTrans prst="fallOver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691" y="543883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icrosoft YaHei Light" pitchFamily="34" charset="-122"/>
                <a:ea typeface="Microsoft YaHei Light" pitchFamily="34" charset="-122"/>
              </a:rPr>
              <a:t>REFERENCES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496" y="1418897"/>
            <a:ext cx="112250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3"/>
              </a:rPr>
              <a:t>http://www.thehealthcarepeople.com/2015/02/16/top-three-challenges-healthcare-professionals-physicians/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4"/>
              </a:rPr>
              <a:t>https://docs.python.org/2/library/unittest.html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5"/>
              </a:rPr>
              <a:t>https://www.djangoproject.com/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6"/>
              </a:rPr>
              <a:t>https://docs.python.org/2/howto/webservers.html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7"/>
              </a:rPr>
              <a:t>http://stackoverflow.com/questions/5788521/reading-a-csv-file-using-python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8"/>
              </a:rPr>
              <a:t>https://guides.github.com/activities/hello-world/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9"/>
              </a:rPr>
              <a:t>http://lifehacker.com/5983680/how-the-heck-do-i-use-github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r>
              <a:rPr lang="en-US" sz="2800" dirty="0">
                <a:hlinkClick r:id="rId10"/>
              </a:rPr>
              <a:t>https://www.python.org/about/success/</a:t>
            </a:r>
            <a:endParaRPr lang="en-US" sz="2800" dirty="0"/>
          </a:p>
          <a:p>
            <a:pPr marL="742950" lvl="0" indent="-7429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1725723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4167" y="135647"/>
            <a:ext cx="3185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3594" y="5850840"/>
            <a:ext cx="806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Code</a:t>
            </a:r>
          </a:p>
        </p:txBody>
      </p:sp>
      <p:sp>
        <p:nvSpPr>
          <p:cNvPr id="27" name="Frame 26"/>
          <p:cNvSpPr/>
          <p:nvPr/>
        </p:nvSpPr>
        <p:spPr>
          <a:xfrm>
            <a:off x="1255730" y="4226084"/>
            <a:ext cx="2411762" cy="1533113"/>
          </a:xfrm>
          <a:prstGeom prst="frame">
            <a:avLst>
              <a:gd name="adj1" fmla="val 6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927599" y="4094950"/>
            <a:ext cx="2897781" cy="2156000"/>
            <a:chOff x="7892956" y="3771326"/>
            <a:chExt cx="2897781" cy="2156000"/>
          </a:xfrm>
        </p:grpSpPr>
        <p:sp>
          <p:nvSpPr>
            <p:cNvPr id="34" name="TextBox 33"/>
            <p:cNvSpPr txBox="1"/>
            <p:nvPr/>
          </p:nvSpPr>
          <p:spPr>
            <a:xfrm>
              <a:off x="7892956" y="5527216"/>
              <a:ext cx="2897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Challenges &amp; Learnings</a:t>
              </a:r>
            </a:p>
          </p:txBody>
        </p:sp>
        <p:sp>
          <p:nvSpPr>
            <p:cNvPr id="35" name="Frame 34"/>
            <p:cNvSpPr/>
            <p:nvPr/>
          </p:nvSpPr>
          <p:spPr>
            <a:xfrm>
              <a:off x="8190262" y="3771326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Frame 36"/>
            <p:cNvSpPr/>
            <p:nvPr/>
          </p:nvSpPr>
          <p:spPr>
            <a:xfrm>
              <a:off x="8190262" y="3787215"/>
              <a:ext cx="2411762" cy="1533113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Frame 44"/>
          <p:cNvSpPr/>
          <p:nvPr/>
        </p:nvSpPr>
        <p:spPr>
          <a:xfrm>
            <a:off x="4722996" y="4226084"/>
            <a:ext cx="2411762" cy="1533113"/>
          </a:xfrm>
          <a:prstGeom prst="frame">
            <a:avLst>
              <a:gd name="adj1" fmla="val 69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5517" y="585084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icrosoft YaHei Light" pitchFamily="34" charset="-122"/>
                <a:ea typeface="Microsoft YaHei Light" pitchFamily="34" charset="-122"/>
              </a:rPr>
              <a:t>UI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075744" y="1337963"/>
            <a:ext cx="2369143" cy="2217016"/>
            <a:chOff x="8191919" y="1337963"/>
            <a:chExt cx="2369143" cy="2217016"/>
          </a:xfrm>
        </p:grpSpPr>
        <p:sp>
          <p:nvSpPr>
            <p:cNvPr id="18" name="TextBox 17"/>
            <p:cNvSpPr txBox="1"/>
            <p:nvPr/>
          </p:nvSpPr>
          <p:spPr>
            <a:xfrm>
              <a:off x="8890781" y="3154869"/>
              <a:ext cx="97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Testing</a:t>
              </a:r>
            </a:p>
          </p:txBody>
        </p:sp>
        <p:sp>
          <p:nvSpPr>
            <p:cNvPr id="20" name="Frame 19"/>
            <p:cNvSpPr/>
            <p:nvPr/>
          </p:nvSpPr>
          <p:spPr>
            <a:xfrm>
              <a:off x="8191919" y="1337963"/>
              <a:ext cx="2369143" cy="1644506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391092" y="1576940"/>
              <a:ext cx="1970796" cy="116655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3107" y="4413661"/>
            <a:ext cx="1953664" cy="12144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1170" y="4399637"/>
            <a:ext cx="1809096" cy="113478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702" b="96348" l="588" r="98691">
                        <a14:foregroundMark x1="19071" y1="50328" x2="19071" y2="50328"/>
                        <a14:foregroundMark x1="17895" y1="33146" x2="19338" y2="55103"/>
                        <a14:foregroundMark x1="15972" y1="33801" x2="19204" y2="33333"/>
                        <a14:foregroundMark x1="16880" y1="30197" x2="19338" y2="31086"/>
                        <a14:foregroundMark x1="7692" y1="72331" x2="13007" y2="68680"/>
                        <a14:foregroundMark x1="6410" y1="74110" x2="9108" y2="77060"/>
                        <a14:foregroundMark x1="16106" y1="30197" x2="20353" y2="29728"/>
                        <a14:foregroundMark x1="23851" y1="71863" x2="23584" y2="77294"/>
                        <a14:foregroundMark x1="16213" y1="30384" x2="19578" y2="28839"/>
                        <a14:foregroundMark x1="15839" y1="30618" x2="19071" y2="28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0262" y="4094950"/>
            <a:ext cx="2446405" cy="1700593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175179" y="1364294"/>
            <a:ext cx="2411762" cy="2190685"/>
            <a:chOff x="1180788" y="1373650"/>
            <a:chExt cx="2411762" cy="2190685"/>
          </a:xfrm>
        </p:grpSpPr>
        <p:sp>
          <p:nvSpPr>
            <p:cNvPr id="16" name="TextBox 15"/>
            <p:cNvSpPr txBox="1"/>
            <p:nvPr/>
          </p:nvSpPr>
          <p:spPr>
            <a:xfrm>
              <a:off x="1388560" y="3164225"/>
              <a:ext cx="1957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rPr>
                <a:t>Version Control</a:t>
              </a:r>
            </a:p>
          </p:txBody>
        </p:sp>
        <p:sp>
          <p:nvSpPr>
            <p:cNvPr id="4" name="Frame 3"/>
            <p:cNvSpPr/>
            <p:nvPr/>
          </p:nvSpPr>
          <p:spPr>
            <a:xfrm>
              <a:off x="1180788" y="1373650"/>
              <a:ext cx="2411762" cy="1605538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53174" y="1020489"/>
            <a:ext cx="3938047" cy="3292372"/>
            <a:chOff x="3886270" y="1020489"/>
            <a:chExt cx="3938047" cy="3292372"/>
          </a:xfrm>
        </p:grpSpPr>
        <p:sp>
          <p:nvSpPr>
            <p:cNvPr id="60" name="Frame 59"/>
            <p:cNvSpPr/>
            <p:nvPr/>
          </p:nvSpPr>
          <p:spPr>
            <a:xfrm>
              <a:off x="4674743" y="1337963"/>
              <a:ext cx="2400195" cy="1644506"/>
            </a:xfrm>
            <a:prstGeom prst="frame">
              <a:avLst>
                <a:gd name="adj1" fmla="val 69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886270" y="1020489"/>
              <a:ext cx="3938047" cy="3292372"/>
              <a:chOff x="3888709" y="1025152"/>
              <a:chExt cx="3938047" cy="329237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151184" y="2994085"/>
                <a:ext cx="151753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Refactoring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SRP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icrosoft YaHei Light" pitchFamily="34" charset="-122"/>
                    <a:ea typeface="Microsoft YaHei Light" pitchFamily="34" charset="-122"/>
                  </a:rPr>
                  <a:t>DRY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Microsoft YaHei Light" pitchFamily="34" charset="-122"/>
                  <a:ea typeface="Microsoft YaHei Light" pitchFamily="34" charset="-122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 xmlns="">
                      <a14:imgLayer r:embed="rId9">
                        <a14:imgEffect>
                          <a14:backgroundRemoval t="0" b="99231" l="500" r="99500">
                            <a14:foregroundMark x1="26250" y1="51923" x2="29000" y2="47692"/>
                            <a14:foregroundMark x1="39000" y1="39231" x2="36750" y2="51154"/>
                            <a14:foregroundMark x1="47500" y1="40769" x2="48000" y2="56154"/>
                            <a14:foregroundMark x1="59250" y1="39231" x2="60250" y2="580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888709" y="1025152"/>
                <a:ext cx="3938047" cy="2588204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C:\Users\Acer\Desktop\Bitbucket-Logo-250x250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57638" y="1525484"/>
            <a:ext cx="1840198" cy="1303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39216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45" grpId="0" animBg="1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nut 6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5808" y="236483"/>
            <a:ext cx="7479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Gathering Requirement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23088" y="4629917"/>
            <a:ext cx="2234268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Role Playing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3282" y="2600943"/>
            <a:ext cx="2883861" cy="2056201"/>
          </a:xfrm>
          <a:prstGeom prst="rect">
            <a:avLst/>
          </a:prstGeom>
        </p:spPr>
      </p:pic>
      <p:pic>
        <p:nvPicPr>
          <p:cNvPr id="21" name="Shape 64" descr="C:\Users\Acer\Desktop\CGU\SD\presentation pictures\WhatsApp Image 2016-10-19 at 12.48.34 AM.jpeg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6462792" y="1357675"/>
            <a:ext cx="4162955" cy="397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7108314" y="1448013"/>
            <a:ext cx="2234268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Blueskying</a:t>
            </a:r>
            <a:endParaRPr lang="en-US" sz="2000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38078" y="1714449"/>
            <a:ext cx="2234268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Brainstorming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3687" y="5668184"/>
            <a:ext cx="4151151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TEST DRIVEN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0576" y="5426894"/>
            <a:ext cx="2234268" cy="101566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Observation : From the 1</a:t>
            </a:r>
            <a:r>
              <a:rPr lang="en-US" sz="2000" baseline="30000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st</a:t>
            </a:r>
            <a:r>
              <a:rPr lang="en-US" sz="2000" dirty="0" smtClean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 milestone</a:t>
            </a:r>
            <a:endParaRPr lang="en-US" sz="2000" dirty="0">
              <a:solidFill>
                <a:prstClr val="white"/>
              </a:solidFill>
              <a:latin typeface="Microsoft YaHei Light" pitchFamily="34" charset="-122"/>
              <a:ea typeface="Microsoft YaHe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969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5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nut 6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5808" y="236483"/>
            <a:ext cx="4197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Technologies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5688" y="1876094"/>
            <a:ext cx="3174603" cy="3445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2112" y="2279385"/>
            <a:ext cx="3383280" cy="2638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7213" y="1644452"/>
            <a:ext cx="3351051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739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09193" y="1109693"/>
            <a:ext cx="2401887" cy="2469344"/>
            <a:chOff x="212526" y="97901"/>
            <a:chExt cx="2401887" cy="2469344"/>
          </a:xfrm>
        </p:grpSpPr>
        <p:pic>
          <p:nvPicPr>
            <p:cNvPr id="1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526" y="384432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9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4440" y="97901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Rectangle 19"/>
            <p:cNvSpPr/>
            <p:nvPr/>
          </p:nvSpPr>
          <p:spPr>
            <a:xfrm rot="21253193">
              <a:off x="295227" y="63225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Choosing the date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Choose from the three dates.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91356" y="1092246"/>
            <a:ext cx="2401887" cy="2373367"/>
            <a:chOff x="2623724" y="57916"/>
            <a:chExt cx="2401887" cy="2373367"/>
          </a:xfrm>
        </p:grpSpPr>
        <p:grpSp>
          <p:nvGrpSpPr>
            <p:cNvPr id="29" name="Group 28"/>
            <p:cNvGrpSpPr/>
            <p:nvPr/>
          </p:nvGrpSpPr>
          <p:grpSpPr>
            <a:xfrm>
              <a:off x="2623724" y="57916"/>
              <a:ext cx="2401887" cy="2373367"/>
              <a:chOff x="2623724" y="57916"/>
              <a:chExt cx="2401887" cy="2373367"/>
            </a:xfrm>
          </p:grpSpPr>
          <p:pic>
            <p:nvPicPr>
              <p:cNvPr id="31" name="Picture 1" descr="C:\Users\Acer\Desktop\Picture1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20796504">
                <a:off x="2623724" y="248470"/>
                <a:ext cx="2401887" cy="2182813"/>
              </a:xfrm>
              <a:prstGeom prst="rect">
                <a:avLst/>
              </a:prstGeom>
              <a:solidFill>
                <a:srgbClr val="FFFFC1"/>
              </a:solidFill>
              <a:ln w="190500" cap="sq">
                <a:solidFill>
                  <a:srgbClr val="FFFFA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pic>
            <p:nvPicPr>
              <p:cNvPr id="32" name="Picture 2" descr="C:\Users\Acer\Desktop\Picture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87824" y="57916"/>
                <a:ext cx="493713" cy="414337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30" name="Rectangle 29"/>
            <p:cNvSpPr/>
            <p:nvPr/>
          </p:nvSpPr>
          <p:spPr>
            <a:xfrm rot="20434637">
              <a:off x="2843903" y="616407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2: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Registration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Clerk to enter the details of the applicant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379796" y="1034330"/>
            <a:ext cx="2401887" cy="2432133"/>
            <a:chOff x="5245733" y="57064"/>
            <a:chExt cx="2401887" cy="2432133"/>
          </a:xfrm>
        </p:grpSpPr>
        <p:pic>
          <p:nvPicPr>
            <p:cNvPr id="34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5245733" y="306384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5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14603" y="57064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Rectangle 35"/>
            <p:cNvSpPr/>
            <p:nvPr/>
          </p:nvSpPr>
          <p:spPr>
            <a:xfrm rot="243805">
              <a:off x="5446790" y="632252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3: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status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Accepted, rejected or waitlist.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22141" y="3944002"/>
            <a:ext cx="2401887" cy="2420856"/>
            <a:chOff x="1322141" y="3944002"/>
            <a:chExt cx="2401887" cy="2420856"/>
          </a:xfrm>
        </p:grpSpPr>
        <p:pic>
          <p:nvPicPr>
            <p:cNvPr id="3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322141" y="4169582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9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9895" y="394400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0" name="Rectangle 39"/>
            <p:cNvSpPr/>
            <p:nvPr/>
          </p:nvSpPr>
          <p:spPr>
            <a:xfrm rot="243805">
              <a:off x="1442394" y="4368186"/>
              <a:ext cx="2172339" cy="1996672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4: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Application Cancellation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cancellation of application.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7870" y="3880500"/>
            <a:ext cx="2401887" cy="2545706"/>
            <a:chOff x="4897870" y="3880500"/>
            <a:chExt cx="2401887" cy="2545706"/>
          </a:xfrm>
        </p:grpSpPr>
        <p:pic>
          <p:nvPicPr>
            <p:cNvPr id="4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0518">
              <a:off x="4897870" y="424339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4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94866" y="38805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4" name="Rectangle 43"/>
            <p:cNvSpPr/>
            <p:nvPr/>
          </p:nvSpPr>
          <p:spPr>
            <a:xfrm>
              <a:off x="4950778" y="4582868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5: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Refund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Refund amount based on cancellation date.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158946" y="3954648"/>
            <a:ext cx="2416974" cy="2437112"/>
            <a:chOff x="5958440" y="2619200"/>
            <a:chExt cx="2416974" cy="2437112"/>
          </a:xfrm>
        </p:grpSpPr>
        <p:pic>
          <p:nvPicPr>
            <p:cNvPr id="50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1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2" name="Rectangle 51"/>
            <p:cNvSpPr/>
            <p:nvPr/>
          </p:nvSpPr>
          <p:spPr>
            <a:xfrm rot="957686">
              <a:off x="5958440" y="3259989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6: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Check-in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Description: Check-in of applicant after checking of all documents.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9514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1314" y="131302"/>
            <a:ext cx="38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User Stories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711314" y="1042732"/>
            <a:ext cx="2401887" cy="2486904"/>
            <a:chOff x="1084438" y="781942"/>
            <a:chExt cx="2401887" cy="2486904"/>
          </a:xfrm>
        </p:grpSpPr>
        <p:pic>
          <p:nvPicPr>
            <p:cNvPr id="46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806692">
              <a:off x="1084438" y="1086033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7" name="Rectangle 46"/>
            <p:cNvSpPr/>
            <p:nvPr/>
          </p:nvSpPr>
          <p:spPr>
            <a:xfrm rot="243805">
              <a:off x="1174962" y="1235513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7: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Bunkhouses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48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59732" y="781942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3" name="Group 52"/>
          <p:cNvGrpSpPr/>
          <p:nvPr/>
        </p:nvGrpSpPr>
        <p:grpSpPr>
          <a:xfrm>
            <a:off x="5092248" y="877160"/>
            <a:ext cx="2401887" cy="2508332"/>
            <a:chOff x="3573650" y="1676400"/>
            <a:chExt cx="2401887" cy="2508332"/>
          </a:xfrm>
        </p:grpSpPr>
        <p:pic>
          <p:nvPicPr>
            <p:cNvPr id="54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31927">
              <a:off x="3573650" y="200191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5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95800" y="16764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6" name="Rectangle 55"/>
            <p:cNvSpPr/>
            <p:nvPr/>
          </p:nvSpPr>
          <p:spPr>
            <a:xfrm rot="21406335">
              <a:off x="3793144" y="2284565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8: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Assignment to Tribes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based on various factors.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159232" y="1042732"/>
            <a:ext cx="2444070" cy="2454456"/>
            <a:chOff x="6011076" y="990600"/>
            <a:chExt cx="2444070" cy="2454456"/>
          </a:xfrm>
        </p:grpSpPr>
        <p:pic>
          <p:nvPicPr>
            <p:cNvPr id="58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123791">
              <a:off x="6011076" y="1164164"/>
              <a:ext cx="2401887" cy="2280892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59" name="Rectangle 58"/>
            <p:cNvSpPr/>
            <p:nvPr/>
          </p:nvSpPr>
          <p:spPr>
            <a:xfrm rot="20654289">
              <a:off x="6282807" y="166253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9: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Login 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registration clerk(for now).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  <p:pic>
          <p:nvPicPr>
            <p:cNvPr id="60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05600" y="9906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61" name="Group 60"/>
          <p:cNvGrpSpPr/>
          <p:nvPr/>
        </p:nvGrpSpPr>
        <p:grpSpPr>
          <a:xfrm>
            <a:off x="5057043" y="3778956"/>
            <a:ext cx="2401887" cy="2563025"/>
            <a:chOff x="5973527" y="2619200"/>
            <a:chExt cx="2401887" cy="2437112"/>
          </a:xfrm>
        </p:grpSpPr>
        <p:pic>
          <p:nvPicPr>
            <p:cNvPr id="62" name="Picture 1" descr="C:\Users\Acer\Desktop\Picture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126473">
              <a:off x="5973527" y="2873499"/>
              <a:ext cx="2401887" cy="2182813"/>
            </a:xfrm>
            <a:prstGeom prst="rect">
              <a:avLst/>
            </a:prstGeom>
            <a:solidFill>
              <a:srgbClr val="FFFFC1"/>
            </a:solidFill>
            <a:ln w="190500" cap="sq">
              <a:solidFill>
                <a:srgbClr val="FFFFA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63" name="Picture 2" descr="C:\Users\Acer\Desktop\Picture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4758" y="2619200"/>
              <a:ext cx="493713" cy="4143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4" name="Rectangle 63"/>
            <p:cNvSpPr/>
            <p:nvPr/>
          </p:nvSpPr>
          <p:spPr>
            <a:xfrm rot="957686">
              <a:off x="6080757" y="3170000"/>
              <a:ext cx="2172339" cy="175201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User story 10: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Maintenance</a:t>
              </a:r>
            </a:p>
            <a:p>
              <a:pPr algn="ctr"/>
              <a:endParaRPr lang="en-US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Bradley Hand ITC" pitchFamily="66" charset="0"/>
                </a:rPr>
                <a:t>Description : ???.</a:t>
              </a:r>
              <a:endParaRPr lang="en-IN" dirty="0">
                <a:solidFill>
                  <a:schemeClr val="tx1">
                    <a:lumMod val="75000"/>
                  </a:schemeClr>
                </a:solidFill>
                <a:latin typeface="Bradley Hand ITC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1761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Box 2"/>
          <p:cNvSpPr txBox="1"/>
          <p:nvPr/>
        </p:nvSpPr>
        <p:spPr>
          <a:xfrm>
            <a:off x="1765808" y="236483"/>
            <a:ext cx="483953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Planning Poker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94088" y="1364106"/>
          <a:ext cx="10213296" cy="4886792"/>
        </p:xfrm>
        <a:graphic>
          <a:graphicData uri="http://schemas.openxmlformats.org/drawingml/2006/table">
            <a:tbl>
              <a:tblPr/>
              <a:tblGrid>
                <a:gridCol w="1827773"/>
                <a:gridCol w="3890193"/>
                <a:gridCol w="790387"/>
                <a:gridCol w="790387"/>
                <a:gridCol w="1037385"/>
                <a:gridCol w="790387"/>
                <a:gridCol w="1086784"/>
              </a:tblGrid>
              <a:tr h="85490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Prioritizations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User Stories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Rohan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Jemin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Karthik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Soheil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latin typeface="Arial Black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latin typeface="Arial Black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Priorities from Guardian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Assignment of Bunk Houses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Assignment of Tribes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Application Cancellation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Refund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Log 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Printing of acceptance notice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Printing of non-fulfillment of request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447987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Sum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94282" y="4931764"/>
            <a:ext cx="10583056" cy="86943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502317" y="5649964"/>
            <a:ext cx="1669577" cy="1015663"/>
          </a:xfrm>
          <a:prstGeom prst="rect">
            <a:avLst/>
          </a:prstGeom>
          <a:solidFill>
            <a:srgbClr val="5DD5FF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Prioritization given by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Microsoft YaHei Light" pitchFamily="34" charset="-122"/>
                <a:ea typeface="Microsoft YaHei Light" pitchFamily="34" charset="-122"/>
                <a:sym typeface="Wingdings" pitchFamily="2" charset="2"/>
              </a:rPr>
              <a:t>customer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Microsoft YaHei Light" pitchFamily="34" charset="-122"/>
              <a:ea typeface="Microsoft YaHei Light" pitchFamily="34" charset="-122"/>
              <a:sym typeface="Wingdings" pitchFamily="2" charset="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89351" y="4437089"/>
            <a:ext cx="10777928" cy="494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834872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5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6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5808" y="236483"/>
            <a:ext cx="873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Microsoft YaHei Light" pitchFamily="34" charset="-122"/>
                <a:ea typeface="Microsoft YaHei Light" pitchFamily="34" charset="-122"/>
              </a:rPr>
              <a:t>Estimating project schedule</a:t>
            </a:r>
          </a:p>
        </p:txBody>
      </p:sp>
      <p:sp>
        <p:nvSpPr>
          <p:cNvPr id="9" name="Donut 8"/>
          <p:cNvSpPr/>
          <p:nvPr/>
        </p:nvSpPr>
        <p:spPr>
          <a:xfrm>
            <a:off x="464023" y="186363"/>
            <a:ext cx="941695" cy="923330"/>
          </a:xfrm>
          <a:prstGeom prst="donut">
            <a:avLst>
              <a:gd name="adj" fmla="val 62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</a:rPr>
              <a:t>4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813811" y="1094279"/>
          <a:ext cx="9218950" cy="5411422"/>
        </p:xfrm>
        <a:graphic>
          <a:graphicData uri="http://schemas.openxmlformats.org/drawingml/2006/table">
            <a:tbl>
              <a:tblPr/>
              <a:tblGrid>
                <a:gridCol w="7479036"/>
                <a:gridCol w="1739914"/>
              </a:tblGrid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Milestone 2.0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Calculation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Start 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10/21/2016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End 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12/5/2016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days before release (Calendar days)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Estimated Days of Work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people in Team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workdays left (Only Week Days)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Holidays by Developers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Number of workdays left (Excluding Holidays)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Velocity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Available Work Days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8633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Amount of work team is likely to complete before due date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Days of work that could be deferred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Days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Total Hours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Days Per Person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Hours Per Person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Days Per 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2.7890625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5921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Hours Per 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62.086957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738859" y="2143593"/>
            <a:ext cx="9593705" cy="254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711378" y="3435245"/>
            <a:ext cx="9593705" cy="254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7426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shred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3879</TotalTime>
  <Words>1368</Words>
  <Application>Microsoft Office PowerPoint</Application>
  <PresentationFormat>Custom</PresentationFormat>
  <Paragraphs>534</Paragraphs>
  <Slides>28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Office Theme</vt:lpstr>
      <vt:lpstr>1_Office Theme</vt:lpstr>
      <vt:lpstr>2_Office Theme</vt:lpstr>
      <vt:lpstr>4_Office Theme</vt:lpstr>
      <vt:lpstr>Software Development Class - IST 303  Final Presentation Professor Terry Ryan Gila Breath Camp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Chell</dc:creator>
  <cp:lastModifiedBy>Acer</cp:lastModifiedBy>
  <cp:revision>589</cp:revision>
  <dcterms:created xsi:type="dcterms:W3CDTF">2016-06-29T02:33:50Z</dcterms:created>
  <dcterms:modified xsi:type="dcterms:W3CDTF">2016-11-28T07:49:02Z</dcterms:modified>
</cp:coreProperties>
</file>